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</p:sldIdLst>
  <p:sldSz cx="7772400" cy="7772400"/>
  <p:notesSz cx="7772400" cy="7772400"/>
  <p:embeddedFontLst>
    <p:embeddedFont>
      <p:font typeface="JVWCHU+ArialMT"/>
      <p:regular r:id="rId8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font" Target="fonts/font1.fntdata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7772400" cy="7772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541085" y="303849"/>
            <a:ext cx="2778197" cy="390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63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VETCAT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TRULY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MOBILE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3D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CT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IMAGING</a:t>
            </a:r>
          </a:p>
          <a:p>
            <a:pPr marL="280393" marR="0">
              <a:lnSpc>
                <a:spcPts val="1263"/>
              </a:lnSpc>
              <a:spcBef>
                <a:spcPts val="202"/>
              </a:spcBef>
              <a:spcAft>
                <a:spcPts val="0"/>
              </a:spcAft>
            </a:pP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RESOLVES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PROBLEMS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ONE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VISIT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22835" y="1093260"/>
            <a:ext cx="4138591" cy="2108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Xoran’s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VetCAT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3D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CT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scans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provide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same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day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solutions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31456" y="1371916"/>
            <a:ext cx="3910279" cy="6626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8"/>
              </a:lnSpc>
              <a:spcBef>
                <a:spcPts val="0"/>
              </a:spcBef>
              <a:spcAft>
                <a:spcPts val="0"/>
              </a:spcAft>
            </a:pPr>
            <a:r>
              <a:rPr dirty="0" sz="1050" b="1">
                <a:solidFill>
                  <a:srgbClr val="9e437c"/>
                </a:solidFill>
                <a:latin typeface="Calibri"/>
                <a:cs typeface="Calibri"/>
              </a:rPr>
              <a:t>Rudy,</a:t>
            </a:r>
            <a:r>
              <a:rPr dirty="0" sz="1050" b="1">
                <a:solidFill>
                  <a:srgbClr val="9e437c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9e437c"/>
                </a:solidFill>
                <a:latin typeface="Calibri"/>
                <a:cs typeface="Calibri"/>
              </a:rPr>
              <a:t>a</a:t>
            </a:r>
            <a:r>
              <a:rPr dirty="0" sz="1050" spc="12" b="1">
                <a:solidFill>
                  <a:srgbClr val="9e437c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9e437c"/>
                </a:solidFill>
                <a:latin typeface="Calibri"/>
                <a:cs typeface="Calibri"/>
              </a:rPr>
              <a:t>2-year-old</a:t>
            </a:r>
            <a:r>
              <a:rPr dirty="0" sz="1050" b="1">
                <a:solidFill>
                  <a:srgbClr val="9e437c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9e437c"/>
                </a:solidFill>
                <a:latin typeface="Calibri"/>
                <a:cs typeface="Calibri"/>
              </a:rPr>
              <a:t>male</a:t>
            </a:r>
            <a:r>
              <a:rPr dirty="0" sz="1050" b="1">
                <a:solidFill>
                  <a:srgbClr val="9e437c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9e437c"/>
                </a:solidFill>
                <a:latin typeface="Calibri"/>
                <a:cs typeface="Calibri"/>
              </a:rPr>
              <a:t>Basset</a:t>
            </a:r>
            <a:r>
              <a:rPr dirty="0" sz="1050" b="1">
                <a:solidFill>
                  <a:srgbClr val="9e437c"/>
                </a:solidFill>
                <a:latin typeface="Calibri"/>
                <a:cs typeface="Calibri"/>
              </a:rPr>
              <a:t> </a:t>
            </a:r>
            <a:r>
              <a:rPr dirty="0" sz="1050" spc="10" b="1">
                <a:solidFill>
                  <a:srgbClr val="9e437c"/>
                </a:solidFill>
                <a:latin typeface="Calibri"/>
                <a:cs typeface="Calibri"/>
              </a:rPr>
              <a:t>Hound,</a:t>
            </a:r>
            <a:r>
              <a:rPr dirty="0" sz="1050" spc="-11" b="1">
                <a:solidFill>
                  <a:srgbClr val="9e437c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presented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with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z="1050" spc="12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history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 spc="10">
                <a:solidFill>
                  <a:srgbClr val="000000"/>
                </a:solidFill>
                <a:latin typeface="Calibri"/>
                <a:cs typeface="Calibri"/>
              </a:rPr>
              <a:t>of</a:t>
            </a:r>
          </a:p>
          <a:p>
            <a:pPr marL="0" marR="0">
              <a:lnSpc>
                <a:spcPts val="1068"/>
              </a:lnSpc>
              <a:spcBef>
                <a:spcPts val="213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intermittent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jaw</a:t>
            </a:r>
            <a:r>
              <a:rPr dirty="0" sz="1050" spc="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problems.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Rudy’s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jaw</a:t>
            </a:r>
            <a:r>
              <a:rPr dirty="0" sz="1050" spc="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would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lock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open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 spc="10">
                <a:solidFill>
                  <a:srgbClr val="000000"/>
                </a:solidFill>
                <a:latin typeface="Calibri"/>
                <a:cs typeface="Calibri"/>
              </a:rPr>
              <a:t>when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eating</a:t>
            </a:r>
          </a:p>
          <a:p>
            <a:pPr marL="0" marR="0">
              <a:lnSpc>
                <a:spcPts val="1068"/>
              </a:lnSpc>
              <a:spcBef>
                <a:spcPts val="163"/>
              </a:spcBef>
              <a:spcAft>
                <a:spcPts val="0"/>
              </a:spcAft>
            </a:pPr>
            <a:r>
              <a:rPr dirty="0" sz="1050" spc="10">
                <a:solidFill>
                  <a:srgbClr val="000000"/>
                </a:solidFill>
                <a:latin typeface="Calibri"/>
                <a:cs typeface="Calibri"/>
              </a:rPr>
              <a:t>or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vocalizing.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VetCAT’s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3D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 spc="10">
                <a:solidFill>
                  <a:srgbClr val="000000"/>
                </a:solidFill>
                <a:latin typeface="Calibri"/>
                <a:cs typeface="Calibri"/>
              </a:rPr>
              <a:t>CT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imaging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helped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Dr.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Colmery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identify</a:t>
            </a:r>
          </a:p>
          <a:p>
            <a:pPr marL="0" marR="0">
              <a:lnSpc>
                <a:spcPts val="1068"/>
              </a:lnSpc>
              <a:spcBef>
                <a:spcPts val="213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repair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Rudy’s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issue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1050" spc="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z="1050" spc="12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single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office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visit.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41204" y="2381929"/>
            <a:ext cx="2169783" cy="4182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50"/>
              </a:lnSpc>
              <a:spcBef>
                <a:spcPts val="0"/>
              </a:spcBef>
              <a:spcAft>
                <a:spcPts val="0"/>
              </a:spcAft>
            </a:pP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Rudy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arriving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to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his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appointment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with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tail</a:t>
            </a:r>
          </a:p>
          <a:p>
            <a:pPr marL="0" marR="0">
              <a:lnSpc>
                <a:spcPts val="950"/>
              </a:lnSpc>
              <a:spcBef>
                <a:spcPts val="20"/>
              </a:spcBef>
              <a:spcAft>
                <a:spcPts val="0"/>
              </a:spcAft>
            </a:pP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wagging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and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wearing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a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muzzle,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so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his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jaw</a:t>
            </a:r>
          </a:p>
          <a:p>
            <a:pPr marL="0" marR="0">
              <a:lnSpc>
                <a:spcPts val="950"/>
              </a:lnSpc>
              <a:spcBef>
                <a:spcPts val="20"/>
              </a:spcBef>
              <a:spcAft>
                <a:spcPts val="0"/>
              </a:spcAft>
            </a:pP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doesn’t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lock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open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641093" y="2381929"/>
            <a:ext cx="1803294" cy="2885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50"/>
              </a:lnSpc>
              <a:spcBef>
                <a:spcPts val="0"/>
              </a:spcBef>
              <a:spcAft>
                <a:spcPts val="0"/>
              </a:spcAft>
            </a:pP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Dr.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Colmery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examining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Rudy’s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jaw</a:t>
            </a:r>
          </a:p>
          <a:p>
            <a:pPr marL="0" marR="0">
              <a:lnSpc>
                <a:spcPts val="950"/>
              </a:lnSpc>
              <a:spcBef>
                <a:spcPts val="20"/>
              </a:spcBef>
              <a:spcAft>
                <a:spcPts val="0"/>
              </a:spcAft>
            </a:pP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under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anesthesia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before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the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scan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824552" y="2378093"/>
            <a:ext cx="1605619" cy="4182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50"/>
              </a:lnSpc>
              <a:spcBef>
                <a:spcPts val="0"/>
              </a:spcBef>
              <a:spcAft>
                <a:spcPts val="0"/>
              </a:spcAft>
            </a:pP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Pre-op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scan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showing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coronoid</a:t>
            </a:r>
          </a:p>
          <a:p>
            <a:pPr marL="0" marR="0">
              <a:lnSpc>
                <a:spcPts val="950"/>
              </a:lnSpc>
              <a:spcBef>
                <a:spcPts val="20"/>
              </a:spcBef>
              <a:spcAft>
                <a:spcPts val="0"/>
              </a:spcAft>
            </a:pP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process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locked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on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zygomatic</a:t>
            </a:r>
          </a:p>
          <a:p>
            <a:pPr marL="0" marR="0">
              <a:lnSpc>
                <a:spcPts val="950"/>
              </a:lnSpc>
              <a:spcBef>
                <a:spcPts val="20"/>
              </a:spcBef>
              <a:spcAft>
                <a:spcPts val="0"/>
              </a:spcAft>
            </a:pP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arch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09257" y="2890839"/>
            <a:ext cx="237157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ffffff"/>
                </a:solidFill>
                <a:latin typeface="JVWCHU+ArialMT"/>
                <a:cs typeface="JVWCHU+ArialMT"/>
              </a:rPr>
              <a:t>1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725901" y="2890839"/>
            <a:ext cx="237157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ffffff"/>
                </a:solidFill>
                <a:latin typeface="JVWCHU+ArialMT"/>
                <a:cs typeface="JVWCHU+ArialMT"/>
              </a:rPr>
              <a:t>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915333" y="2890839"/>
            <a:ext cx="237157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ffffff"/>
                </a:solidFill>
                <a:latin typeface="JVWCHU+ArialMT"/>
                <a:cs typeface="JVWCHU+ArialMT"/>
              </a:rPr>
              <a:t>3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37682" y="4395011"/>
            <a:ext cx="1875795" cy="28780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50"/>
              </a:lnSpc>
              <a:spcBef>
                <a:spcPts val="0"/>
              </a:spcBef>
              <a:spcAft>
                <a:spcPts val="0"/>
              </a:spcAft>
            </a:pP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3D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image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from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post-op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scan</a:t>
            </a:r>
          </a:p>
          <a:p>
            <a:pPr marL="29937" marR="0">
              <a:lnSpc>
                <a:spcPts val="950"/>
              </a:lnSpc>
              <a:spcBef>
                <a:spcPts val="14"/>
              </a:spcBef>
              <a:spcAft>
                <a:spcPts val="0"/>
              </a:spcAft>
            </a:pP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showing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resected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coronoid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process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491932" y="4414542"/>
            <a:ext cx="2869076" cy="78958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Dr.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Colmery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palpated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Rudy’s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jaw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while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he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was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under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anesthesia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and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was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able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to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reproduce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the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jaw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locking.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A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scan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was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taken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with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the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mouth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closed,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and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a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second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scan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with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the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jaw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locked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open.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09257" y="4760932"/>
            <a:ext cx="237157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ffffff"/>
                </a:solidFill>
                <a:latin typeface="JVWCHU+ArialMT"/>
                <a:cs typeface="JVWCHU+ArialMT"/>
              </a:rPr>
              <a:t>4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491932" y="5328942"/>
            <a:ext cx="2903747" cy="7895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Dr.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Colmery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evaluated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the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3D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reconstruction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and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was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able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to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quickly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identify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the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problem;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Rudy’s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coronoid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process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was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getting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caught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on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his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zygomatic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arch.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Dr.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Colmery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performed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a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short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surgical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procedure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resecting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the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tip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of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the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491932" y="6090942"/>
            <a:ext cx="2911240" cy="3323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coronoid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process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and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Rudy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went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home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the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same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day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with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a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complete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resolution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of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his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symptoms.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33073" y="6435282"/>
            <a:ext cx="6291108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Review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courtesy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of: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Ben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Colmery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DVM,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founding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member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Diplomate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American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College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Veterinary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Dentistry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829663" y="6723473"/>
            <a:ext cx="5281999" cy="2108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Xoran</a:t>
            </a: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is</a:t>
            </a: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passionate</a:t>
            </a: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about</a:t>
            </a: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helping</a:t>
            </a: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animals</a:t>
            </a: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supporting</a:t>
            </a: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veterinarians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2791514" y="7268264"/>
            <a:ext cx="3770956" cy="23545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 b="1">
                <a:solidFill>
                  <a:srgbClr val="000000"/>
                </a:solidFill>
                <a:latin typeface="Calibri"/>
                <a:cs typeface="Calibri"/>
              </a:rPr>
              <a:t>8</a:t>
            </a:r>
            <a:r>
              <a:rPr dirty="0" sz="1150" spc="37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50" b="1">
                <a:solidFill>
                  <a:srgbClr val="000000"/>
                </a:solidFill>
                <a:latin typeface="Calibri"/>
                <a:cs typeface="Calibri"/>
              </a:rPr>
              <a:t>0</a:t>
            </a:r>
            <a:r>
              <a:rPr dirty="0" sz="1150" spc="37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50" b="1">
                <a:solidFill>
                  <a:srgbClr val="000000"/>
                </a:solidFill>
                <a:latin typeface="Calibri"/>
                <a:cs typeface="Calibri"/>
              </a:rPr>
              <a:t>0</a:t>
            </a:r>
            <a:r>
              <a:rPr dirty="0" sz="1150" spc="37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50" b="1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r>
              <a:rPr dirty="0" sz="1150" spc="34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50" b="1">
                <a:solidFill>
                  <a:srgbClr val="000000"/>
                </a:solidFill>
                <a:latin typeface="Calibri"/>
                <a:cs typeface="Calibri"/>
              </a:rPr>
              <a:t>7</a:t>
            </a:r>
            <a:r>
              <a:rPr dirty="0" sz="1150" spc="37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50" b="1">
                <a:solidFill>
                  <a:srgbClr val="000000"/>
                </a:solidFill>
                <a:latin typeface="Calibri"/>
                <a:cs typeface="Calibri"/>
              </a:rPr>
              <a:t>0</a:t>
            </a:r>
            <a:r>
              <a:rPr dirty="0" sz="1150" spc="37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50" b="1">
                <a:solidFill>
                  <a:srgbClr val="000000"/>
                </a:solidFill>
                <a:latin typeface="Calibri"/>
                <a:cs typeface="Calibri"/>
              </a:rPr>
              <a:t>9</a:t>
            </a:r>
            <a:r>
              <a:rPr dirty="0" sz="1150" spc="37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50" b="1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r>
              <a:rPr dirty="0" sz="1150" spc="34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50" b="1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r>
              <a:rPr dirty="0" sz="1150" spc="37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50" b="1">
                <a:solidFill>
                  <a:srgbClr val="000000"/>
                </a:solidFill>
                <a:latin typeface="Calibri"/>
                <a:cs typeface="Calibri"/>
              </a:rPr>
              <a:t>7</a:t>
            </a:r>
            <a:r>
              <a:rPr dirty="0" sz="1150" spc="37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50" b="1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dirty="0" sz="1150" spc="37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50" b="1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r>
              <a:rPr dirty="0" sz="1150" spc="592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50" b="1">
                <a:solidFill>
                  <a:srgbClr val="000000"/>
                </a:solidFill>
                <a:latin typeface="Calibri"/>
                <a:cs typeface="Calibri"/>
              </a:rPr>
              <a:t>/</a:t>
            </a:r>
            <a:r>
              <a:rPr dirty="0" sz="1150" spc="275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550" b="1">
                <a:solidFill>
                  <a:srgbClr val="1abfd9"/>
                </a:solidFill>
                <a:latin typeface="Calibri"/>
                <a:cs typeface="Calibri"/>
              </a:rPr>
              <a:t>xorantech</a:t>
            </a:r>
            <a:r>
              <a:rPr dirty="0" sz="1550" b="1">
                <a:solidFill>
                  <a:srgbClr val="000000"/>
                </a:solidFill>
                <a:latin typeface="Calibri"/>
                <a:cs typeface="Calibri"/>
              </a:rPr>
              <a:t>.com/veterinary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7772400" cy="7772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541085" y="303849"/>
            <a:ext cx="2778197" cy="390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63"/>
              </a:lnSpc>
              <a:spcBef>
                <a:spcPts val="0"/>
              </a:spcBef>
              <a:spcAft>
                <a:spcPts val="0"/>
              </a:spcAft>
            </a:pP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VETCAT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TRULY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MOBILE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3D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CT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IMAGING</a:t>
            </a:r>
          </a:p>
          <a:p>
            <a:pPr marL="280393" marR="0">
              <a:lnSpc>
                <a:spcPts val="1263"/>
              </a:lnSpc>
              <a:spcBef>
                <a:spcPts val="202"/>
              </a:spcBef>
              <a:spcAft>
                <a:spcPts val="0"/>
              </a:spcAft>
            </a:pP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RESOLVES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PROBLEMS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ONE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250" b="1">
                <a:solidFill>
                  <a:srgbClr val="000000"/>
                </a:solidFill>
                <a:latin typeface="Calibri"/>
                <a:cs typeface="Calibri"/>
              </a:rPr>
              <a:t>VISIT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22835" y="1093260"/>
            <a:ext cx="4138591" cy="2108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Xoran’s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VetCAT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3D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CT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scans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provide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same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day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solutions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31456" y="1371916"/>
            <a:ext cx="3910279" cy="6626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8"/>
              </a:lnSpc>
              <a:spcBef>
                <a:spcPts val="0"/>
              </a:spcBef>
              <a:spcAft>
                <a:spcPts val="0"/>
              </a:spcAft>
            </a:pPr>
            <a:r>
              <a:rPr dirty="0" sz="1050" b="1">
                <a:solidFill>
                  <a:srgbClr val="9e437c"/>
                </a:solidFill>
                <a:latin typeface="Calibri"/>
                <a:cs typeface="Calibri"/>
              </a:rPr>
              <a:t>Rudy,</a:t>
            </a:r>
            <a:r>
              <a:rPr dirty="0" sz="1050" b="1">
                <a:solidFill>
                  <a:srgbClr val="9e437c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9e437c"/>
                </a:solidFill>
                <a:latin typeface="Calibri"/>
                <a:cs typeface="Calibri"/>
              </a:rPr>
              <a:t>a</a:t>
            </a:r>
            <a:r>
              <a:rPr dirty="0" sz="1050" spc="12" b="1">
                <a:solidFill>
                  <a:srgbClr val="9e437c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9e437c"/>
                </a:solidFill>
                <a:latin typeface="Calibri"/>
                <a:cs typeface="Calibri"/>
              </a:rPr>
              <a:t>2-year-old</a:t>
            </a:r>
            <a:r>
              <a:rPr dirty="0" sz="1050" b="1">
                <a:solidFill>
                  <a:srgbClr val="9e437c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9e437c"/>
                </a:solidFill>
                <a:latin typeface="Calibri"/>
                <a:cs typeface="Calibri"/>
              </a:rPr>
              <a:t>male</a:t>
            </a:r>
            <a:r>
              <a:rPr dirty="0" sz="1050" b="1">
                <a:solidFill>
                  <a:srgbClr val="9e437c"/>
                </a:solidFill>
                <a:latin typeface="Calibri"/>
                <a:cs typeface="Calibri"/>
              </a:rPr>
              <a:t> </a:t>
            </a:r>
            <a:r>
              <a:rPr dirty="0" sz="1050" b="1">
                <a:solidFill>
                  <a:srgbClr val="9e437c"/>
                </a:solidFill>
                <a:latin typeface="Calibri"/>
                <a:cs typeface="Calibri"/>
              </a:rPr>
              <a:t>Basset</a:t>
            </a:r>
            <a:r>
              <a:rPr dirty="0" sz="1050" b="1">
                <a:solidFill>
                  <a:srgbClr val="9e437c"/>
                </a:solidFill>
                <a:latin typeface="Calibri"/>
                <a:cs typeface="Calibri"/>
              </a:rPr>
              <a:t> </a:t>
            </a:r>
            <a:r>
              <a:rPr dirty="0" sz="1050" spc="10" b="1">
                <a:solidFill>
                  <a:srgbClr val="9e437c"/>
                </a:solidFill>
                <a:latin typeface="Calibri"/>
                <a:cs typeface="Calibri"/>
              </a:rPr>
              <a:t>Hound,</a:t>
            </a:r>
            <a:r>
              <a:rPr dirty="0" sz="1050" spc="-11" b="1">
                <a:solidFill>
                  <a:srgbClr val="9e437c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presented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with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z="1050" spc="12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history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 spc="10">
                <a:solidFill>
                  <a:srgbClr val="000000"/>
                </a:solidFill>
                <a:latin typeface="Calibri"/>
                <a:cs typeface="Calibri"/>
              </a:rPr>
              <a:t>of</a:t>
            </a:r>
          </a:p>
          <a:p>
            <a:pPr marL="0" marR="0">
              <a:lnSpc>
                <a:spcPts val="1068"/>
              </a:lnSpc>
              <a:spcBef>
                <a:spcPts val="213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intermittent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jaw</a:t>
            </a:r>
            <a:r>
              <a:rPr dirty="0" sz="1050" spc="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problems.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Rudy’s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jaw</a:t>
            </a:r>
            <a:r>
              <a:rPr dirty="0" sz="1050" spc="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would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lock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open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 spc="10">
                <a:solidFill>
                  <a:srgbClr val="000000"/>
                </a:solidFill>
                <a:latin typeface="Calibri"/>
                <a:cs typeface="Calibri"/>
              </a:rPr>
              <a:t>when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eating</a:t>
            </a:r>
          </a:p>
          <a:p>
            <a:pPr marL="0" marR="0">
              <a:lnSpc>
                <a:spcPts val="1068"/>
              </a:lnSpc>
              <a:spcBef>
                <a:spcPts val="163"/>
              </a:spcBef>
              <a:spcAft>
                <a:spcPts val="0"/>
              </a:spcAft>
            </a:pPr>
            <a:r>
              <a:rPr dirty="0" sz="1050" spc="10">
                <a:solidFill>
                  <a:srgbClr val="000000"/>
                </a:solidFill>
                <a:latin typeface="Calibri"/>
                <a:cs typeface="Calibri"/>
              </a:rPr>
              <a:t>or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vocalizing.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VetCAT’s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3D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 spc="10">
                <a:solidFill>
                  <a:srgbClr val="000000"/>
                </a:solidFill>
                <a:latin typeface="Calibri"/>
                <a:cs typeface="Calibri"/>
              </a:rPr>
              <a:t>CT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imaging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helped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Dr.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Colmery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identify</a:t>
            </a:r>
          </a:p>
          <a:p>
            <a:pPr marL="0" marR="0">
              <a:lnSpc>
                <a:spcPts val="1068"/>
              </a:lnSpc>
              <a:spcBef>
                <a:spcPts val="213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repair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Rudy’s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issue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1050" spc="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z="1050" spc="12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single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office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visit.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41204" y="2337479"/>
            <a:ext cx="2169783" cy="4182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50"/>
              </a:lnSpc>
              <a:spcBef>
                <a:spcPts val="0"/>
              </a:spcBef>
              <a:spcAft>
                <a:spcPts val="0"/>
              </a:spcAft>
            </a:pP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Rudy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arriving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to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his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appointment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with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tail</a:t>
            </a:r>
          </a:p>
          <a:p>
            <a:pPr marL="0" marR="0">
              <a:lnSpc>
                <a:spcPts val="950"/>
              </a:lnSpc>
              <a:spcBef>
                <a:spcPts val="20"/>
              </a:spcBef>
              <a:spcAft>
                <a:spcPts val="0"/>
              </a:spcAft>
            </a:pP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wagging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and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wearing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a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muzzle,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so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his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jaw</a:t>
            </a:r>
          </a:p>
          <a:p>
            <a:pPr marL="0" marR="0">
              <a:lnSpc>
                <a:spcPts val="950"/>
              </a:lnSpc>
              <a:spcBef>
                <a:spcPts val="20"/>
              </a:spcBef>
              <a:spcAft>
                <a:spcPts val="0"/>
              </a:spcAft>
            </a:pP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doesn’t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lock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open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641091" y="2337479"/>
            <a:ext cx="2109567" cy="2885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50"/>
              </a:lnSpc>
              <a:spcBef>
                <a:spcPts val="0"/>
              </a:spcBef>
              <a:spcAft>
                <a:spcPts val="0"/>
              </a:spcAft>
            </a:pP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Dr.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Colmery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examining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Rudy’s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jaw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under</a:t>
            </a:r>
          </a:p>
          <a:p>
            <a:pPr marL="0" marR="0">
              <a:lnSpc>
                <a:spcPts val="950"/>
              </a:lnSpc>
              <a:spcBef>
                <a:spcPts val="20"/>
              </a:spcBef>
              <a:spcAft>
                <a:spcPts val="0"/>
              </a:spcAft>
            </a:pP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anesthesia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before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the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scan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114338" y="2337479"/>
            <a:ext cx="1251342" cy="4182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50"/>
              </a:lnSpc>
              <a:spcBef>
                <a:spcPts val="0"/>
              </a:spcBef>
              <a:spcAft>
                <a:spcPts val="0"/>
              </a:spcAft>
            </a:pP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3D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image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from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post-op</a:t>
            </a:r>
          </a:p>
          <a:p>
            <a:pPr marL="0" marR="0">
              <a:lnSpc>
                <a:spcPts val="950"/>
              </a:lnSpc>
              <a:spcBef>
                <a:spcPts val="20"/>
              </a:spcBef>
              <a:spcAft>
                <a:spcPts val="0"/>
              </a:spcAft>
            </a:pP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scan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showing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resected</a:t>
            </a:r>
          </a:p>
          <a:p>
            <a:pPr marL="0" marR="0">
              <a:lnSpc>
                <a:spcPts val="950"/>
              </a:lnSpc>
              <a:spcBef>
                <a:spcPts val="20"/>
              </a:spcBef>
              <a:spcAft>
                <a:spcPts val="0"/>
              </a:spcAft>
            </a:pP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coronoid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process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41204" y="4339276"/>
            <a:ext cx="2013918" cy="2885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50"/>
              </a:lnSpc>
              <a:spcBef>
                <a:spcPts val="0"/>
              </a:spcBef>
              <a:spcAft>
                <a:spcPts val="0"/>
              </a:spcAft>
            </a:pP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Pre-op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scan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showing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coronoid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process</a:t>
            </a:r>
          </a:p>
          <a:p>
            <a:pPr marL="0" marR="0">
              <a:lnSpc>
                <a:spcPts val="950"/>
              </a:lnSpc>
              <a:spcBef>
                <a:spcPts val="20"/>
              </a:spcBef>
              <a:spcAft>
                <a:spcPts val="0"/>
              </a:spcAft>
            </a:pP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locked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on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zygomatic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 </a:t>
            </a:r>
            <a:r>
              <a:rPr dirty="0" sz="850">
                <a:solidFill>
                  <a:srgbClr val="ffffff"/>
                </a:solidFill>
                <a:latin typeface="JVWCHU+ArialMT"/>
                <a:cs typeface="JVWCHU+ArialMT"/>
              </a:rPr>
              <a:t>arch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658435" y="4364153"/>
            <a:ext cx="2869076" cy="7895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Dr.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Colmery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palpated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Rudy’s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jaw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while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he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was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under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anesthesia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and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was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able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to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reproduce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the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jaw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locking.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A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scan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was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taken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with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the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mouth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closed,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and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a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second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scan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with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the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jaw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locked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open.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658435" y="5278553"/>
            <a:ext cx="2812433" cy="12467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Dr.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Colmery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evaluated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the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3D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reconstruction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and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was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able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to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quickly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identify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the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problem;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Rudy’s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coronoid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process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was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getting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caught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on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his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zygomatic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arch.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Dr.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Colmery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performed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a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short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surgical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procedure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resecting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the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tip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of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the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coronoid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process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and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Rudy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went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home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the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same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day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with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a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complete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resolution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of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his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JVWCHU+ArialMT"/>
                <a:cs typeface="JVWCHU+ArialMT"/>
              </a:rPr>
              <a:t>symptoms.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33073" y="6435282"/>
            <a:ext cx="6291108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Review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courtesy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of: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Ben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Colmery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DVM,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founding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member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Diplomate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American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College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Veterinary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ffff"/>
                </a:solidFill>
                <a:latin typeface="Calibri"/>
                <a:cs typeface="Calibri"/>
              </a:rPr>
              <a:t>Dentistry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29663" y="6723473"/>
            <a:ext cx="5281999" cy="2108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Xoran</a:t>
            </a: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is</a:t>
            </a: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passionate</a:t>
            </a: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about</a:t>
            </a: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helping</a:t>
            </a: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animals</a:t>
            </a: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supporting</a:t>
            </a: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350" b="1">
                <a:solidFill>
                  <a:srgbClr val="000000"/>
                </a:solidFill>
                <a:latin typeface="Calibri"/>
                <a:cs typeface="Calibri"/>
              </a:rPr>
              <a:t>veterinarians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791514" y="7268264"/>
            <a:ext cx="3770956" cy="23545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 b="1">
                <a:solidFill>
                  <a:srgbClr val="000000"/>
                </a:solidFill>
                <a:latin typeface="Calibri"/>
                <a:cs typeface="Calibri"/>
              </a:rPr>
              <a:t>8</a:t>
            </a:r>
            <a:r>
              <a:rPr dirty="0" sz="1150" spc="37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50" b="1">
                <a:solidFill>
                  <a:srgbClr val="000000"/>
                </a:solidFill>
                <a:latin typeface="Calibri"/>
                <a:cs typeface="Calibri"/>
              </a:rPr>
              <a:t>0</a:t>
            </a:r>
            <a:r>
              <a:rPr dirty="0" sz="1150" spc="37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50" b="1">
                <a:solidFill>
                  <a:srgbClr val="000000"/>
                </a:solidFill>
                <a:latin typeface="Calibri"/>
                <a:cs typeface="Calibri"/>
              </a:rPr>
              <a:t>0</a:t>
            </a:r>
            <a:r>
              <a:rPr dirty="0" sz="1150" spc="37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50" b="1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r>
              <a:rPr dirty="0" sz="1150" spc="34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50" b="1">
                <a:solidFill>
                  <a:srgbClr val="000000"/>
                </a:solidFill>
                <a:latin typeface="Calibri"/>
                <a:cs typeface="Calibri"/>
              </a:rPr>
              <a:t>7</a:t>
            </a:r>
            <a:r>
              <a:rPr dirty="0" sz="1150" spc="37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50" b="1">
                <a:solidFill>
                  <a:srgbClr val="000000"/>
                </a:solidFill>
                <a:latin typeface="Calibri"/>
                <a:cs typeface="Calibri"/>
              </a:rPr>
              <a:t>0</a:t>
            </a:r>
            <a:r>
              <a:rPr dirty="0" sz="1150" spc="37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50" b="1">
                <a:solidFill>
                  <a:srgbClr val="000000"/>
                </a:solidFill>
                <a:latin typeface="Calibri"/>
                <a:cs typeface="Calibri"/>
              </a:rPr>
              <a:t>9</a:t>
            </a:r>
            <a:r>
              <a:rPr dirty="0" sz="1150" spc="37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50" b="1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r>
              <a:rPr dirty="0" sz="1150" spc="34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50" b="1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r>
              <a:rPr dirty="0" sz="1150" spc="37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50" b="1">
                <a:solidFill>
                  <a:srgbClr val="000000"/>
                </a:solidFill>
                <a:latin typeface="Calibri"/>
                <a:cs typeface="Calibri"/>
              </a:rPr>
              <a:t>7</a:t>
            </a:r>
            <a:r>
              <a:rPr dirty="0" sz="1150" spc="37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50" b="1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dirty="0" sz="1150" spc="37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50" b="1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r>
              <a:rPr dirty="0" sz="1150" spc="592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50" b="1">
                <a:solidFill>
                  <a:srgbClr val="000000"/>
                </a:solidFill>
                <a:latin typeface="Calibri"/>
                <a:cs typeface="Calibri"/>
              </a:rPr>
              <a:t>/</a:t>
            </a:r>
            <a:r>
              <a:rPr dirty="0" sz="1150" spc="275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550" b="1">
                <a:solidFill>
                  <a:srgbClr val="1abfd9"/>
                </a:solidFill>
                <a:latin typeface="Calibri"/>
                <a:cs typeface="Calibri"/>
              </a:rPr>
              <a:t>xorantech</a:t>
            </a:r>
            <a:r>
              <a:rPr dirty="0" sz="1550" b="1">
                <a:solidFill>
                  <a:srgbClr val="000000"/>
                </a:solidFill>
                <a:latin typeface="Calibri"/>
                <a:cs typeface="Calibri"/>
              </a:rPr>
              <a:t>.com/veterinary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2022-06-16T10:53:15-05:00</dcterms:modified>
</cp:coreProperties>
</file>